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77" r:id="rId10"/>
    <p:sldId id="285" r:id="rId11"/>
    <p:sldId id="279" r:id="rId12"/>
    <p:sldId id="280" r:id="rId13"/>
    <p:sldId id="281" r:id="rId14"/>
    <p:sldId id="276" r:id="rId15"/>
    <p:sldId id="283" r:id="rId16"/>
    <p:sldId id="286" r:id="rId17"/>
    <p:sldId id="273" r:id="rId18"/>
    <p:sldId id="284"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2F2026-B04F-42D7-3BE9-C923E5A1DD62}" name="Ryan Zapalac" initials="RZ" userId="69eb86c37ca07ed9" providerId="Windows Live"/>
  <p188:author id="{BEFF39B7-F1AD-18F4-3007-8CD8F0D56B3B}" name="Bunn, Jennifer" initials="BJ" userId="S::jab229@shsu.edu::4cdb5963-1050-42f9-8ed9-cc113e88b75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snapToObjects="1">
      <p:cViewPr varScale="1">
        <p:scale>
          <a:sx n="106" d="100"/>
          <a:sy n="106" d="100"/>
        </p:scale>
        <p:origin x="8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normAutofit/>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Health Sciences</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Program Analysis Data</a:t>
            </a:r>
            <a:br>
              <a:rPr lang="en-US" b="1" dirty="0">
                <a:solidFill>
                  <a:srgbClr val="E36436"/>
                </a:solidFill>
                <a:latin typeface="Helvetica Neue" panose="02000503000000020004" pitchFamily="2" charset="0"/>
                <a:ea typeface="Helvetica Neue" panose="02000503000000020004" pitchFamily="2" charset="0"/>
                <a:cs typeface="Helvetica Neue" panose="02000503000000020004" pitchFamily="2" charset="0"/>
              </a:rPr>
            </a:b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5" name="Picture 4" descr="Doctor of Physical Therapy Program Analysis Summary">
            <a:extLst>
              <a:ext uri="{FF2B5EF4-FFF2-40B4-BE49-F238E27FC236}">
                <a16:creationId xmlns:a16="http://schemas.microsoft.com/office/drawing/2014/main" id="{9D42D844-0F46-49BD-A971-DD01ED05F39B}"/>
              </a:ext>
            </a:extLst>
          </p:cNvPr>
          <p:cNvPicPr>
            <a:picLocks noChangeAspect="1"/>
          </p:cNvPicPr>
          <p:nvPr/>
        </p:nvPicPr>
        <p:blipFill rotWithShape="1">
          <a:blip r:embed="rId3"/>
          <a:srcRect l="1763" r="2080"/>
          <a:stretch/>
        </p:blipFill>
        <p:spPr>
          <a:xfrm>
            <a:off x="137641" y="1241747"/>
            <a:ext cx="5852092" cy="3328880"/>
          </a:xfrm>
          <a:prstGeom prst="rect">
            <a:avLst/>
          </a:prstGeom>
          <a:ln>
            <a:solidFill>
              <a:schemeClr val="tx1"/>
            </a:solidFill>
          </a:ln>
        </p:spPr>
      </p:pic>
      <p:sp>
        <p:nvSpPr>
          <p:cNvPr id="4" name="TextBox 3">
            <a:extLst>
              <a:ext uri="{FF2B5EF4-FFF2-40B4-BE49-F238E27FC236}">
                <a16:creationId xmlns:a16="http://schemas.microsoft.com/office/drawing/2014/main" id="{54D15239-BEA1-C7AF-2217-E7696FB4377A}"/>
              </a:ext>
            </a:extLst>
          </p:cNvPr>
          <p:cNvSpPr txBox="1"/>
          <p:nvPr/>
        </p:nvSpPr>
        <p:spPr>
          <a:xfrm>
            <a:off x="201329" y="4790117"/>
            <a:ext cx="5696125" cy="769441"/>
          </a:xfrm>
          <a:prstGeom prst="rect">
            <a:avLst/>
          </a:prstGeom>
          <a:noFill/>
        </p:spPr>
        <p:txBody>
          <a:bodyPr wrap="square" rtlCol="0">
            <a:spAutoFit/>
          </a:bodyPr>
          <a:lstStyle/>
          <a:p>
            <a:pPr marL="0" indent="0" algn="ctr">
              <a:buNone/>
            </a:pPr>
            <a:r>
              <a:rPr lang="en-US" sz="24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Doctor of Physical Therapy Program </a:t>
            </a:r>
          </a:p>
          <a:p>
            <a:pPr marL="0" indent="0" algn="ctr">
              <a:buNone/>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Strong workforce/analytic support </a:t>
            </a:r>
          </a:p>
        </p:txBody>
      </p:sp>
      <p:pic>
        <p:nvPicPr>
          <p:cNvPr id="8" name="Picture 7" descr="MS in Physician Assistant Program Analysis Summary">
            <a:extLst>
              <a:ext uri="{FF2B5EF4-FFF2-40B4-BE49-F238E27FC236}">
                <a16:creationId xmlns:a16="http://schemas.microsoft.com/office/drawing/2014/main" id="{1848F7D7-3B79-996B-92A0-D1326995BB86}"/>
              </a:ext>
            </a:extLst>
          </p:cNvPr>
          <p:cNvPicPr>
            <a:picLocks noChangeAspect="1"/>
          </p:cNvPicPr>
          <p:nvPr/>
        </p:nvPicPr>
        <p:blipFill rotWithShape="1">
          <a:blip r:embed="rId4"/>
          <a:srcRect l="2308" r="2197"/>
          <a:stretch/>
        </p:blipFill>
        <p:spPr>
          <a:xfrm>
            <a:off x="6169631" y="1241746"/>
            <a:ext cx="5852093" cy="3328881"/>
          </a:xfrm>
          <a:prstGeom prst="rect">
            <a:avLst/>
          </a:prstGeom>
          <a:ln>
            <a:solidFill>
              <a:schemeClr val="tx1"/>
            </a:solidFill>
          </a:ln>
        </p:spPr>
      </p:pic>
      <p:sp>
        <p:nvSpPr>
          <p:cNvPr id="9" name="TextBox 8">
            <a:extLst>
              <a:ext uri="{FF2B5EF4-FFF2-40B4-BE49-F238E27FC236}">
                <a16:creationId xmlns:a16="http://schemas.microsoft.com/office/drawing/2014/main" id="{F57E967F-0031-DE96-BB5F-018454F6A678}"/>
              </a:ext>
            </a:extLst>
          </p:cNvPr>
          <p:cNvSpPr txBox="1"/>
          <p:nvPr/>
        </p:nvSpPr>
        <p:spPr>
          <a:xfrm>
            <a:off x="6147099" y="4783598"/>
            <a:ext cx="6127671" cy="769441"/>
          </a:xfrm>
          <a:prstGeom prst="rect">
            <a:avLst/>
          </a:prstGeom>
          <a:noFill/>
        </p:spPr>
        <p:txBody>
          <a:bodyPr wrap="square" rtlCol="0">
            <a:spAutoFit/>
          </a:bodyPr>
          <a:lstStyle/>
          <a:p>
            <a:pPr algn="ctr"/>
            <a:r>
              <a:rPr lang="en-US" sz="2400" b="1" dirty="0">
                <a:latin typeface="Helvetica" panose="020B0604020202020204" pitchFamily="34" charset="0"/>
                <a:cs typeface="Helvetica" panose="020B0604020202020204" pitchFamily="34" charset="0"/>
              </a:rPr>
              <a:t>MS in Physician Assistant Program</a:t>
            </a:r>
          </a:p>
          <a:p>
            <a:pPr algn="ctr"/>
            <a:r>
              <a:rPr lang="en-US" sz="2000" dirty="0">
                <a:latin typeface="Helvetica" panose="020B0604020202020204" pitchFamily="34" charset="0"/>
                <a:cs typeface="Helvetica" panose="020B0604020202020204" pitchFamily="34" charset="0"/>
              </a:rPr>
              <a:t>Strong workforce/analytic support</a:t>
            </a:r>
          </a:p>
        </p:txBody>
      </p:sp>
      <p:sp>
        <p:nvSpPr>
          <p:cNvPr id="13" name="TextBox 12">
            <a:extLst>
              <a:ext uri="{FF2B5EF4-FFF2-40B4-BE49-F238E27FC236}">
                <a16:creationId xmlns:a16="http://schemas.microsoft.com/office/drawing/2014/main" id="{B3F5A1A2-D685-0C00-828A-FA186F7023D8}"/>
              </a:ext>
            </a:extLst>
          </p:cNvPr>
          <p:cNvSpPr txBox="1"/>
          <p:nvPr/>
        </p:nvSpPr>
        <p:spPr>
          <a:xfrm>
            <a:off x="209725" y="6493079"/>
            <a:ext cx="5852092" cy="369332"/>
          </a:xfrm>
          <a:prstGeom prst="rect">
            <a:avLst/>
          </a:prstGeom>
          <a:noFill/>
        </p:spPr>
        <p:txBody>
          <a:bodyPr wrap="square" rtlCol="0">
            <a:spAutoFit/>
          </a:bodyPr>
          <a:lstStyle/>
          <a:p>
            <a:r>
              <a:rPr lang="en-US" dirty="0" err="1">
                <a:latin typeface="Helvetica" panose="020B0604020202020204" pitchFamily="34" charset="0"/>
                <a:cs typeface="Helvetica" panose="020B0604020202020204" pitchFamily="34" charset="0"/>
              </a:rPr>
              <a:t>Lightcast</a:t>
            </a:r>
            <a:r>
              <a:rPr lang="en-US" dirty="0">
                <a:latin typeface="Helvetica" panose="020B0604020202020204" pitchFamily="34" charset="0"/>
                <a:cs typeface="Helvetica" panose="020B0604020202020204" pitchFamily="34" charset="0"/>
              </a:rPr>
              <a:t> - 2022</a:t>
            </a:r>
          </a:p>
        </p:txBody>
      </p:sp>
    </p:spTree>
    <p:extLst>
      <p:ext uri="{BB962C8B-B14F-4D97-AF65-F5344CB8AC3E}">
        <p14:creationId xmlns:p14="http://schemas.microsoft.com/office/powerpoint/2010/main" val="3513606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884366478"/>
              </p:ext>
            </p:extLst>
          </p:nvPr>
        </p:nvGraphicFramePr>
        <p:xfrm>
          <a:off x="838199" y="1372630"/>
          <a:ext cx="10515600" cy="4714713"/>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Tenure-track line in Public Health</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$107,400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line is needed to address growth in student enrollment since 2014. In addition, HLTH is developing a Master of Health Administration (MHA) program in partnership with COBA.</a:t>
                      </a:r>
                    </a:p>
                    <a:p>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Student-to-faculty ratios are the highest at the university for the Department of Public Health (73:1, March 3, 2023, Institutional Research).</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unfunded, a reliance on adjunct faculty would continue as well as high student-to-faculty ratios. If unfunded, it also jeopardizes long-term </a:t>
                      </a:r>
                      <a:r>
                        <a:rPr lang="en-US" sz="1600" b="0" i="0" dirty="0">
                          <a:solidFill>
                            <a:schemeClr val="tx1"/>
                          </a:solidFill>
                          <a:latin typeface="Helvetica" pitchFamily="2" charset="0"/>
                          <a:ea typeface="Helvetica Neue" panose="02000503000000020004" pitchFamily="2" charset="0"/>
                          <a:cs typeface="Helvetica Neue" panose="02000503000000020004" pitchFamily="2" charset="0"/>
                        </a:rPr>
                        <a:t>stability and expansion of our existing undergraduate and graduate programs, while also delaying </a:t>
                      </a:r>
                      <a:r>
                        <a:rPr lang="en-US" sz="1600" b="0" i="0" dirty="0">
                          <a:latin typeface="Helvetica" pitchFamily="2" charset="0"/>
                          <a:ea typeface="Helvetica Neue" panose="02000503000000020004" pitchFamily="2" charset="0"/>
                          <a:cs typeface="Helvetica Neue" panose="02000503000000020004" pitchFamily="2" charset="0"/>
                        </a:rPr>
                        <a:t>the development of an MHA program.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normAutofit/>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Public Health Enrollment</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19AACBBB-5A55-F0CC-9A0D-732E4F7073FC}"/>
              </a:ext>
            </a:extLst>
          </p:cNvPr>
          <p:cNvSpPr>
            <a:spLocks noGrp="1"/>
          </p:cNvSpPr>
          <p:nvPr>
            <p:ph idx="1"/>
          </p:nvPr>
        </p:nvSpPr>
        <p:spPr/>
        <p:txBody>
          <a:bodyPr/>
          <a:lstStyle/>
          <a:p>
            <a:endParaRPr lang="en-US"/>
          </a:p>
        </p:txBody>
      </p:sp>
      <p:pic>
        <p:nvPicPr>
          <p:cNvPr id="8" name="Picture 7" descr="Public Health Enrollment">
            <a:extLst>
              <a:ext uri="{FF2B5EF4-FFF2-40B4-BE49-F238E27FC236}">
                <a16:creationId xmlns:a16="http://schemas.microsoft.com/office/drawing/2014/main" id="{84833731-6252-7355-956A-6D7E9B9384F1}"/>
              </a:ext>
            </a:extLst>
          </p:cNvPr>
          <p:cNvPicPr>
            <a:picLocks noChangeAspect="1"/>
          </p:cNvPicPr>
          <p:nvPr/>
        </p:nvPicPr>
        <p:blipFill>
          <a:blip r:embed="rId3"/>
          <a:stretch>
            <a:fillRect/>
          </a:stretch>
        </p:blipFill>
        <p:spPr>
          <a:xfrm>
            <a:off x="360703" y="1147441"/>
            <a:ext cx="11470593" cy="5009850"/>
          </a:xfrm>
          <a:prstGeom prst="rect">
            <a:avLst/>
          </a:prstGeom>
        </p:spPr>
      </p:pic>
    </p:spTree>
    <p:extLst>
      <p:ext uri="{BB962C8B-B14F-4D97-AF65-F5344CB8AC3E}">
        <p14:creationId xmlns:p14="http://schemas.microsoft.com/office/powerpoint/2010/main" val="820795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3825374399"/>
              </p:ext>
            </p:extLst>
          </p:nvPr>
        </p:nvGraphicFramePr>
        <p:xfrm>
          <a:off x="838199" y="1372630"/>
          <a:ext cx="10515600" cy="4899504"/>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Tenure-track or Assistant/Associate Professor of Practice line in Sport Management (Kinesiology)</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$101,400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new line is requested to maintain and expand graduate enrollment in the current MS in Sport Management program and pursue an undergraduate program in Sport Management. There is currently only one full-time faculty member dedicated to sport management as the program </a:t>
                      </a:r>
                      <a:r>
                        <a:rPr lang="en-US" sz="1600" b="0" i="0" dirty="0">
                          <a:solidFill>
                            <a:schemeClr val="tx1"/>
                          </a:solidFill>
                          <a:latin typeface="Helvetica" pitchFamily="2" charset="0"/>
                          <a:ea typeface="Helvetica Neue" panose="02000503000000020004" pitchFamily="2" charset="0"/>
                          <a:cs typeface="Helvetica Neue" panose="02000503000000020004" pitchFamily="2" charset="0"/>
                        </a:rPr>
                        <a:t>lost a tenured faculty member to 1.0 FTE administrative duties and another FT faculty member departed in June 2022.</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High level of dependence on adjunct faculty and inability to pursue the BS in Sport </a:t>
                      </a:r>
                      <a:r>
                        <a:rPr lang="en-US" sz="1600" b="0" i="0" dirty="0">
                          <a:solidFill>
                            <a:schemeClr val="tx1"/>
                          </a:solidFill>
                          <a:latin typeface="Helvetica" pitchFamily="2" charset="0"/>
                          <a:ea typeface="Helvetica Neue" panose="02000503000000020004" pitchFamily="2" charset="0"/>
                          <a:cs typeface="Helvetica Neue" panose="02000503000000020004" pitchFamily="2" charset="0"/>
                        </a:rPr>
                        <a:t>Management, which has been identified as a program option for significant growth potential in the Department of Kinesiology.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anose="020B0604020202020204" pitchFamily="34" charset="0"/>
                <a:ea typeface="Helvetica Neue" panose="02000503000000020004" pitchFamily="2" charset="0"/>
                <a:cs typeface="Helvetica" panose="020B0604020202020204" pitchFamily="34" charset="0"/>
              </a:rPr>
              <a:t>Sport Management Enrollment</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10" name="Content Placeholder 9" descr="Sport Management Enrollment">
            <a:extLst>
              <a:ext uri="{FF2B5EF4-FFF2-40B4-BE49-F238E27FC236}">
                <a16:creationId xmlns:a16="http://schemas.microsoft.com/office/drawing/2014/main" id="{6F240964-C1A8-C479-E09D-49948C62CF37}"/>
              </a:ext>
            </a:extLst>
          </p:cNvPr>
          <p:cNvPicPr>
            <a:picLocks noGrp="1" noChangeAspect="1"/>
          </p:cNvPicPr>
          <p:nvPr>
            <p:ph idx="1"/>
          </p:nvPr>
        </p:nvPicPr>
        <p:blipFill>
          <a:blip r:embed="rId3"/>
          <a:stretch>
            <a:fillRect/>
          </a:stretch>
        </p:blipFill>
        <p:spPr>
          <a:xfrm>
            <a:off x="412953" y="1825624"/>
            <a:ext cx="10757031" cy="4612497"/>
          </a:xfrm>
        </p:spPr>
      </p:pic>
    </p:spTree>
    <p:extLst>
      <p:ext uri="{BB962C8B-B14F-4D97-AF65-F5344CB8AC3E}">
        <p14:creationId xmlns:p14="http://schemas.microsoft.com/office/powerpoint/2010/main" val="1431565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2772796638"/>
              </p:ext>
            </p:extLst>
          </p:nvPr>
        </p:nvGraphicFramePr>
        <p:xfrm>
          <a:off x="838199" y="1372630"/>
          <a:ext cx="10515600" cy="4172366"/>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Simulation Lab Equipment, School of Nursing</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$130,000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 – HEF eligible</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Simulation lab </a:t>
                      </a:r>
                      <a:r>
                        <a:rPr lang="en-US" sz="1600" b="0" i="0" dirty="0">
                          <a:solidFill>
                            <a:schemeClr val="tx1"/>
                          </a:solidFill>
                          <a:latin typeface="Helvetica" pitchFamily="2" charset="0"/>
                          <a:ea typeface="Helvetica Neue" panose="02000503000000020004" pitchFamily="2" charset="0"/>
                          <a:cs typeface="Helvetica Neue" panose="02000503000000020004" pitchFamily="2" charset="0"/>
                        </a:rPr>
                        <a:t>equipment and environmental enhancements needed to improve SON student learning and mitigate reliance on clinical partners.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Inability to meet clinical hour </a:t>
                      </a:r>
                      <a:r>
                        <a:rPr lang="en-US" sz="1600" b="0" i="0" dirty="0">
                          <a:solidFill>
                            <a:schemeClr val="tx1"/>
                          </a:solidFill>
                          <a:latin typeface="Helvetica" pitchFamily="2" charset="0"/>
                          <a:ea typeface="Helvetica Neue" panose="02000503000000020004" pitchFamily="2" charset="0"/>
                          <a:cs typeface="Helvetica Neue" panose="02000503000000020004" pitchFamily="2" charset="0"/>
                        </a:rPr>
                        <a:t>requirements, particularly if additional public health emergencies or challenges with health care facility access arise.</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98508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Simulation Usage </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7" name="Picture 6" descr="Hours of SIM Usage">
            <a:extLst>
              <a:ext uri="{FF2B5EF4-FFF2-40B4-BE49-F238E27FC236}">
                <a16:creationId xmlns:a16="http://schemas.microsoft.com/office/drawing/2014/main" id="{B96C1EFF-5561-BD42-0F91-CE24BF63BE0D}"/>
              </a:ext>
            </a:extLst>
          </p:cNvPr>
          <p:cNvPicPr>
            <a:picLocks noChangeAspect="1"/>
          </p:cNvPicPr>
          <p:nvPr/>
        </p:nvPicPr>
        <p:blipFill>
          <a:blip r:embed="rId3"/>
          <a:stretch>
            <a:fillRect/>
          </a:stretch>
        </p:blipFill>
        <p:spPr>
          <a:xfrm>
            <a:off x="2510182" y="1362358"/>
            <a:ext cx="7353088" cy="5323182"/>
          </a:xfrm>
          <a:prstGeom prst="rect">
            <a:avLst/>
          </a:prstGeom>
        </p:spPr>
      </p:pic>
    </p:spTree>
    <p:extLst>
      <p:ext uri="{BB962C8B-B14F-4D97-AF65-F5344CB8AC3E}">
        <p14:creationId xmlns:p14="http://schemas.microsoft.com/office/powerpoint/2010/main" val="2439282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normAutofit/>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Clinical faculty lines (4), Nursing – $372,672</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Program directors (2), Physical Therapy and Physician Assistant  – $406,000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Tenure-track line in Public Health – $107,400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Tenure-track or Assist/Assoc. Professor of Practice in Sport Management – $101,400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Simulation Lab Equipment, Nursing – $130,000</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$1,117,472</a:t>
            </a:r>
          </a:p>
        </p:txBody>
      </p:sp>
    </p:spTree>
    <p:extLst>
      <p:ext uri="{BB962C8B-B14F-4D97-AF65-F5344CB8AC3E}">
        <p14:creationId xmlns:p14="http://schemas.microsoft.com/office/powerpoint/2010/main" val="822068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normAutofit/>
          </a:bodyPr>
          <a:lstStyle/>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Address Texas nursing shortage – expansion of nursing</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Development of a Simulation Hospital </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Market-driven program development</a:t>
            </a:r>
          </a:p>
          <a:p>
            <a:pPr marL="971550" lvl="1"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Master of Healthcare Administration</a:t>
            </a:r>
          </a:p>
          <a:p>
            <a:pPr marL="971550" lvl="1"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Accelerated Bachelor of Science in Nursing </a:t>
            </a:r>
          </a:p>
          <a:p>
            <a:pPr marL="971550" lvl="1"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Bachelor of Science and Master of Science in Social Work</a:t>
            </a:r>
          </a:p>
          <a:p>
            <a:pPr marL="971550" lvl="1"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Bachelor of Science in Sport Management </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Development of a Rural Health Center </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Development of a Center for Youth Sport and Wellness  </a:t>
            </a:r>
          </a:p>
          <a:p>
            <a:pPr marL="514350" indent="-514350">
              <a:buFont typeface="+mj-lt"/>
              <a:buAutoNum type="arabicPeriod"/>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514350" indent="-514350">
              <a:buFont typeface="+mj-lt"/>
              <a:buAutoNum type="arabicPeriod"/>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00438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Health Sciences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 of Human Sciences</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 of Kinesiology </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 of Public Health</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School of Nursing </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 Food Pantry</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Tripod’s Thrift</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 Spring 2022 and Fall 2022, all Nursing majors had employment offers before graduation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Food Pantry had 3,148 visits and distributed 54,409 lbs. of food (April 2022 – February 2023) and Tripod’s had 1,075 visits (August 2023)</a:t>
            </a:r>
            <a:endPar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Launched the first cohort of the COHS </a:t>
            </a:r>
            <a:r>
              <a:rPr lang="en-US" sz="2000" dirty="0">
                <a:latin typeface="Helvetica" pitchFamily="2" charset="0"/>
                <a:ea typeface="Helvetica Neue" panose="02000503000000020004" pitchFamily="2" charset="0"/>
                <a:cs typeface="Helvetica Neue" panose="02000503000000020004" pitchFamily="2" charset="0"/>
              </a:rPr>
              <a:t>Bridge Scholarship Program</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 partnership with Haworth/FMG Houston, completed renovation of the new Senior Design Studio in Interior Design</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Increased (a) number of PIs submitting grants, (b) external grant submissions, (c) external grants awarded, and (d) funding amount in COHS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98.5% NCLEX pass rate for SON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94.7% pass rate on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TExES</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Physical Education EC-12 exam</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Successful ACEND reaccreditation and CAATE accreditation site visits for the MS-Dietetics and MS in Athletic Training programs, respectively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THECB grant – Graduate certificate in Public Health Data Analytics</a:t>
            </a:r>
            <a:endParaRPr lang="en-US" sz="2000" dirty="0">
              <a:solidFill>
                <a:schemeClr val="bg2">
                  <a:lumMod val="25000"/>
                </a:schemeClr>
              </a:solidFill>
              <a:highlight>
                <a:srgbClr val="FFFF00"/>
              </a:highlight>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Disseminated the inaugural </a:t>
            </a:r>
            <a:r>
              <a:rPr lang="en-US" sz="2000" i="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COHS annual publication </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to COHS alumni and donors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 part of Dr. Khalid Khan’s NIH grant, three students traveled to Bangladesh to collect data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 September 2022, we held the 10-Year Celebration of the School of Nursing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SHSU’s Exercise is Medicine workgroup tied for second place in the American College of Sports Medicine’s “mascot challenge.”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Madelyn Cobb represented Fashion Merchandising at the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UofNYFW</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which was sponsored by CLC and SHSU Athletics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Graduated our largest cohort and 1,000</a:t>
            </a:r>
            <a:r>
              <a:rPr lang="en-US" sz="2000" baseline="30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nurse in the School of Nursing in Fall 2022</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and faculty participation in AIA Houston’s Health Symposium Exhibition and Social  </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Completed initial programming for the Health Professions Building</a:t>
            </a:r>
          </a:p>
          <a:p>
            <a:pPr lvl="1"/>
            <a:r>
              <a:rPr lang="en-US" sz="2000" dirty="0">
                <a:latin typeface="Helvetica" pitchFamily="2" charset="0"/>
                <a:ea typeface="Helvetica Neue" panose="02000503000000020004" pitchFamily="2" charset="0"/>
                <a:cs typeface="Helvetica Neue" panose="02000503000000020004" pitchFamily="2" charset="0"/>
              </a:rPr>
              <a:t>Completed feasibility study for expansion of Nursing at The Woodlands Center</a:t>
            </a:r>
          </a:p>
          <a:p>
            <a:pPr lvl="1"/>
            <a:r>
              <a:rPr lang="en-US" sz="2000" dirty="0">
                <a:latin typeface="Helvetica" pitchFamily="2" charset="0"/>
                <a:ea typeface="Helvetica Neue" panose="02000503000000020004" pitchFamily="2" charset="0"/>
                <a:cs typeface="Helvetica Neue" panose="02000503000000020004" pitchFamily="2" charset="0"/>
              </a:rPr>
              <a:t>Engaged in recruiting efforts with East Texas school districts to drive enrollment in COHS programs and encourage participation in forthcoming COHS Summer Camp (July 2023) </a:t>
            </a:r>
          </a:p>
          <a:p>
            <a:pPr lvl="1"/>
            <a:r>
              <a:rPr lang="en-US" sz="2000" dirty="0">
                <a:latin typeface="Helvetica" pitchFamily="2" charset="0"/>
                <a:ea typeface="Helvetica Neue" panose="02000503000000020004" pitchFamily="2" charset="0"/>
                <a:cs typeface="Helvetica Neue" panose="02000503000000020004" pitchFamily="2" charset="0"/>
              </a:rPr>
              <a:t>Completed COHS pathways with Angelina College to promote ease of transition into COHS academic programs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GEER II-Nursing Innovation Grant Program funded by THECB for $240K - focused on building the number and quality of preceptor and simulation educators in the community </a:t>
            </a:r>
          </a:p>
          <a:p>
            <a:pPr lvl="1"/>
            <a:endParaRPr lang="en-US" sz="2000" dirty="0">
              <a:solidFill>
                <a:schemeClr val="bg2">
                  <a:lumMod val="25000"/>
                </a:schemeClr>
              </a:solidFill>
              <a:highlight>
                <a:srgbClr val="FFFF00"/>
              </a:highlight>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1176930988"/>
              </p:ext>
            </p:extLst>
          </p:nvPr>
        </p:nvGraphicFramePr>
        <p:xfrm>
          <a:off x="838199" y="1372630"/>
          <a:ext cx="10515600" cy="5631024"/>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Four Clinical Faculty Lines (1 Assistant Director for Clinical Learning, 3 Clinical Assistant Professors), School of Nursing</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Total: $372,672 (Assistant Director: $110,772, Clinical Assistant Professor: $87,300)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1"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Assistant Director of Clinical Learning</a:t>
                      </a: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For the past two years, this line has been funded by COVID and HEERF. This position oversees the recruitment, orientation, and management of adjunct clinical faculty, and identifies, affiliates, and maintains relationships with over 75 SON clinical partners who make almost 1,000 discrete placements every semester.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Clinical Assistant Professor (3)</a:t>
                      </a: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These positions will help reduce reliance on adjunct faculty to support academic activities. The Texas Board of Nursing (TBON) identifies &lt;35% full-time faculty as a risk for program failure. The SON is currently at 42% full-time faculty.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latin typeface="Helvetica" pitchFamily="2" charset="0"/>
                          <a:ea typeface="Helvetica Neue" panose="02000503000000020004" pitchFamily="2" charset="0"/>
                          <a:cs typeface="Helvetica Neue" panose="02000503000000020004" pitchFamily="2" charset="0"/>
                        </a:rPr>
                        <a:t>Failure of clinical placement operations and potential imbalance of FT to PT faculty to the threshold of risk stipulated by TBON.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School of Nursing Enrollment </a:t>
            </a:r>
            <a:endParaRPr lang="en-US"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7" name="Content Placeholder 6" descr="School of Nursing Enrollment">
            <a:extLst>
              <a:ext uri="{FF2B5EF4-FFF2-40B4-BE49-F238E27FC236}">
                <a16:creationId xmlns:a16="http://schemas.microsoft.com/office/drawing/2014/main" id="{8F6A2AB8-F5E2-250D-C362-08095703DCA6}"/>
              </a:ext>
            </a:extLst>
          </p:cNvPr>
          <p:cNvPicPr>
            <a:picLocks noGrp="1" noChangeAspect="1"/>
          </p:cNvPicPr>
          <p:nvPr>
            <p:ph idx="1"/>
          </p:nvPr>
        </p:nvPicPr>
        <p:blipFill rotWithShape="1">
          <a:blip r:embed="rId3"/>
          <a:srcRect b="16127"/>
          <a:stretch/>
        </p:blipFill>
        <p:spPr>
          <a:xfrm>
            <a:off x="524108" y="1249081"/>
            <a:ext cx="11179346" cy="4889337"/>
          </a:xfrm>
          <a:prstGeom prst="rect">
            <a:avLst/>
          </a:prstGeom>
        </p:spPr>
      </p:pic>
    </p:spTree>
    <p:extLst>
      <p:ext uri="{BB962C8B-B14F-4D97-AF65-F5344CB8AC3E}">
        <p14:creationId xmlns:p14="http://schemas.microsoft.com/office/powerpoint/2010/main" val="112164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2345907293"/>
              </p:ext>
            </p:extLst>
          </p:nvPr>
        </p:nvGraphicFramePr>
        <p:xfrm>
          <a:off x="838199" y="1372630"/>
          <a:ext cx="10515600" cy="446693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Program Directors for Proposed Doctor of Physical Therapy and Master of Science in Physician Assistant Programs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Total: $406,000 ($203,000 each)</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Program Directors for the proposed DPT and PA programs are needed to develop the curriculum and accreditation (CAPTE and </a:t>
                      </a:r>
                      <a:r>
                        <a:rPr lang="en-US" sz="1600" b="0" i="0" dirty="0">
                          <a:solidFill>
                            <a:schemeClr val="tx1"/>
                          </a:solidFill>
                          <a:latin typeface="Helvetica" pitchFamily="2" charset="0"/>
                          <a:ea typeface="Helvetica Neue" panose="02000503000000020004" pitchFamily="2" charset="0"/>
                          <a:cs typeface="Helvetica Neue" panose="02000503000000020004" pitchFamily="2" charset="0"/>
                        </a:rPr>
                        <a:t>ARC-PA) required for program launches in the new Health Professions Building.</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Both the DPT and PA program directors are required per CAPTE and ARC-PA, respectively.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8186</TotalTime>
  <Words>1363</Words>
  <Application>Microsoft Office PowerPoint</Application>
  <PresentationFormat>Widescreen</PresentationFormat>
  <Paragraphs>151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Helvetica</vt:lpstr>
      <vt:lpstr>Helvetica Neue</vt:lpstr>
      <vt:lpstr>Helvetica Oblique</vt:lpstr>
      <vt:lpstr>Office Theme 2013 - 2022</vt:lpstr>
      <vt:lpstr>College of Health Sciences</vt:lpstr>
      <vt:lpstr>College of Health Sciences</vt:lpstr>
      <vt:lpstr>FY 2023 Accomplishments</vt:lpstr>
      <vt:lpstr>FY 2023 Accomplishments</vt:lpstr>
      <vt:lpstr>FY 2023 Accomplishments</vt:lpstr>
      <vt:lpstr>FY 2023 Accomplishments</vt:lpstr>
      <vt:lpstr>Budget Request</vt:lpstr>
      <vt:lpstr>School of Nursing Enrollment </vt:lpstr>
      <vt:lpstr>Budget Request</vt:lpstr>
      <vt:lpstr>Program Analysis Data </vt:lpstr>
      <vt:lpstr>Budget Request</vt:lpstr>
      <vt:lpstr>Public Health Enrollment</vt:lpstr>
      <vt:lpstr>Budget Request</vt:lpstr>
      <vt:lpstr>Sport Management Enrollment</vt:lpstr>
      <vt:lpstr>Budget Request</vt:lpstr>
      <vt:lpstr>Simulation Usage </vt:lpstr>
      <vt:lpstr>Summary of Budget Requests</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47</cp:revision>
  <dcterms:created xsi:type="dcterms:W3CDTF">2023-01-09T16:14:47Z</dcterms:created>
  <dcterms:modified xsi:type="dcterms:W3CDTF">2023-03-30T14:29:41Z</dcterms:modified>
</cp:coreProperties>
</file>